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2" r:id="rId10"/>
    <p:sldId id="263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6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528" y="176"/>
      </p:cViewPr>
      <p:guideLst>
        <p:guide orient="horz" pos="35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B280-FBEB-0759-2286-5F8FD910E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6624B-BF20-5ABB-5D9D-0ACE4AB2E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D709-F656-18E0-DCFC-470DFBA1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7B343-B2BF-3A5A-8E9B-AEF459D7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CC797-BA44-582A-93C7-0EEBC7A9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EA0D-A504-8FF8-9650-3A0116D2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4A549-77B0-F66E-1F63-CADA13BC3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1E5B-7183-802B-C982-89584A8D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5711F-7276-7BD4-7DE7-3104CEAE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42E6B-F461-0BB2-CB52-EA1AF28F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F815B0-0158-58BF-48D6-0F9F2300E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DCD24-80FF-C92B-5A0D-D8C28446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70FEA-07F9-F0D9-978B-0557F3CE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C4F3F-02F9-308B-BB21-02D9B021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0AA67-F344-AB8F-D606-7754E843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9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D9E5-562F-1FBE-CDA7-81BC0C36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FC90-3106-CD2B-655B-A73F7F05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D1AE-019F-47EC-A7ED-35EF330B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1DBE-9978-8F4E-A969-61DE463A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1239-AB86-3827-BA59-88C3F717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997C-6D73-489E-A91F-4AF7B337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73C88-BFF3-4106-2A17-E01B9E54E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DD27-BD2D-B1DC-E655-794F5BF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8887F-F4C1-AE09-C464-12BFB3227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5E7A4-37F9-8BDE-CE66-3A7CC55F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1004-ECC8-43AA-025E-23ACFDA0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3838E-FEE2-225B-1301-A4FAB6385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DCBD6-87EC-39B4-3768-865735BA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15EC9-5DE9-0D19-85CA-E07B5CE7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EEB54-2E51-ACC8-35C8-8B2BC7EB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600E7-C990-9885-9141-0479D543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3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6BD95-DBC3-FC91-AF1D-9262287A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E3B0-42A3-A7CE-5200-8297EB28A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E411C-DC31-5637-9E84-95AA1180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B9255-055F-5BA8-F21A-E8AF9B749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4E32D-B62F-407A-3B70-F1892DD85B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D048-F28C-47E7-F1A6-845727F4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65B53-30AE-5FB5-3FB1-64163788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6CDA6-C8EA-6D59-B76C-E980692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9308-5A4D-D86B-87BC-9EDF08E6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0C07D-8879-EC82-7A72-8F994C4D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477AC-C0C0-1657-8A85-43DE049B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BA5A9-5FD7-E0CC-CCF0-ABB44FDD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E1605-DD84-02C0-6AD7-CFEC6DB8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35161-2C36-0CBC-EBFB-A0BE5771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D41D4-32D0-DA74-DDD5-F7E5EF2C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3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2CAD-C081-5AD7-4B29-52235DFA5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A9DE-D15A-3F37-489C-7CD58D1B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96FE-88C5-6115-6267-BE88026EF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5A941-03B5-8F9B-9831-2A3E7A4F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69F19-E64C-BB2E-A441-882A829A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D475-889A-7E0D-820C-0A960E0D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F856-4BAF-AF77-4470-50FB5A11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18AC4-6D01-A38D-0F22-09140471A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4C16C-1EDA-2A28-0539-089809B5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8C894-1800-A894-3A8B-F3E3B64B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721E-3547-EFE6-26E9-FE177016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2E08-DB15-A141-F54A-6571B764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3CD40-024A-3386-8256-B08450B2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B1409-71ED-F372-5A27-A90AA2981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6852A-9954-080B-9CB7-3F37D65AE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E5A7B-A071-0949-8B05-A3ED2C6F5FF7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DF88-A793-8AF5-59DD-C58FD7B7A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BC687-BC7F-E439-A69F-9842DD50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D3C4-66BB-B441-8316-14A08E028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8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6BAF8-2FE9-6747-915F-4843AA4E48E0}"/>
              </a:ext>
            </a:extLst>
          </p:cNvPr>
          <p:cNvSpPr/>
          <p:nvPr/>
        </p:nvSpPr>
        <p:spPr>
          <a:xfrm>
            <a:off x="173620" y="2860428"/>
            <a:ext cx="1185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rPr>
              <a:t>The 17</a:t>
            </a:r>
            <a:r>
              <a:rPr lang="en-US" sz="3600" b="1" baseline="30000" dirty="0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rPr>
              <a:t>th</a:t>
            </a:r>
            <a:r>
              <a:rPr lang="en-US" sz="3600" b="1" dirty="0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rPr>
              <a:t> ACRE-CAAC-CNAHA Joint Research Symposium</a:t>
            </a:r>
          </a:p>
          <a:p>
            <a:pPr algn="ctr"/>
            <a:r>
              <a:rPr lang="en-US" sz="3600" b="1" dirty="0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rPr>
              <a:t>November 19, 2022</a:t>
            </a:r>
            <a:endParaRPr lang="en-US" sz="3600" dirty="0">
              <a:effectLst/>
              <a:latin typeface="Bodoni MT" panose="020F0502020204030204" pitchFamily="34" charset="0"/>
              <a:ea typeface="SimSun" panose="02010600030101010101" pitchFamily="2" charset="-122"/>
              <a:cs typeface="Bodoni MT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89718-B95D-E38A-8B61-D16419F75EE7}"/>
              </a:ext>
            </a:extLst>
          </p:cNvPr>
          <p:cNvSpPr txBox="1"/>
          <p:nvPr/>
        </p:nvSpPr>
        <p:spPr>
          <a:xfrm>
            <a:off x="806523" y="4457355"/>
            <a:ext cx="1060591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Young Investigator Award Ceremony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45F3F-7758-AE62-7397-525FDD9573DE}"/>
              </a:ext>
            </a:extLst>
          </p:cNvPr>
          <p:cNvSpPr txBox="1"/>
          <p:nvPr/>
        </p:nvSpPr>
        <p:spPr>
          <a:xfrm>
            <a:off x="-1" y="5725931"/>
            <a:ext cx="12192001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r>
              <a:rPr lang="en-US" sz="2400" b="0" dirty="0" err="1"/>
              <a:t>Xuejun</a:t>
            </a:r>
            <a:r>
              <a:rPr lang="en-US" sz="2400" b="0" dirty="0"/>
              <a:t> XJ Wang, MD &amp; PhD &amp; Hong Chen, PhD &amp; </a:t>
            </a:r>
            <a:r>
              <a:rPr lang="en-US" sz="2400" b="0" dirty="0" err="1"/>
              <a:t>Xinge</a:t>
            </a:r>
            <a:r>
              <a:rPr lang="en-US" sz="2400" b="0" dirty="0"/>
              <a:t> Hu, MD, PhD</a:t>
            </a:r>
          </a:p>
        </p:txBody>
      </p:sp>
      <p:pic>
        <p:nvPicPr>
          <p:cNvPr id="7" name="Picture 2" descr="the Academy of Cardiovascular Research Excellence">
            <a:extLst>
              <a:ext uri="{FF2B5EF4-FFF2-40B4-BE49-F238E27FC236}">
                <a16:creationId xmlns:a16="http://schemas.microsoft.com/office/drawing/2014/main" id="{635CA465-1AE3-1015-9C58-47992949D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9A642-9AC6-FEF9-56F7-33992C6F5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B330C6-21C1-B9DB-80CF-31A1869C8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BA04D4-3047-A914-E600-32860BCD27CF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17CFF3-5421-897B-B118-D3B8248C6C15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CC9261-330C-A5C6-60C0-00B0233CB7D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Junior Faculty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First Place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1D68C-7959-A67F-CD0C-D41A6B7F1983}"/>
              </a:ext>
            </a:extLst>
          </p:cNvPr>
          <p:cNvSpPr txBox="1"/>
          <p:nvPr/>
        </p:nvSpPr>
        <p:spPr>
          <a:xfrm>
            <a:off x="3780943" y="4583113"/>
            <a:ext cx="4630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Yang Cao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California, Los Angeles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8DA53-A6EA-6379-CB15-FDECE00C6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Honorable Mention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5F231-AEEA-143D-4EE7-FC0DDAE0F513}"/>
              </a:ext>
            </a:extLst>
          </p:cNvPr>
          <p:cNvSpPr txBox="1"/>
          <p:nvPr/>
        </p:nvSpPr>
        <p:spPr>
          <a:xfrm>
            <a:off x="2738607" y="4305782"/>
            <a:ext cx="3322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Liang Lu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Washington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1D68C-7959-A67F-CD0C-D41A6B7F1983}"/>
              </a:ext>
            </a:extLst>
          </p:cNvPr>
          <p:cNvSpPr txBox="1"/>
          <p:nvPr/>
        </p:nvSpPr>
        <p:spPr>
          <a:xfrm>
            <a:off x="6134178" y="4307863"/>
            <a:ext cx="3572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Lili 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Montefiore Medical Center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7AB9-56E8-8761-3201-31D51253DBB8}"/>
              </a:ext>
            </a:extLst>
          </p:cNvPr>
          <p:cNvSpPr txBox="1"/>
          <p:nvPr/>
        </p:nvSpPr>
        <p:spPr>
          <a:xfrm>
            <a:off x="1411155" y="5485937"/>
            <a:ext cx="450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Pengyang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Virginia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Commenwealth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job Vector Art Stock Images | Depositphotos">
            <a:extLst>
              <a:ext uri="{FF2B5EF4-FFF2-40B4-BE49-F238E27FC236}">
                <a16:creationId xmlns:a16="http://schemas.microsoft.com/office/drawing/2014/main" id="{2389E9DF-A938-18DB-F7FF-FED5AFBE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020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C103B-63BF-8607-6E7B-74B6C30B5060}"/>
              </a:ext>
            </a:extLst>
          </p:cNvPr>
          <p:cNvSpPr txBox="1"/>
          <p:nvPr/>
        </p:nvSpPr>
        <p:spPr>
          <a:xfrm>
            <a:off x="6332760" y="5486540"/>
            <a:ext cx="4849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Evelyn Song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California,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74501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Third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CA87-2A46-6457-6F45-D81063FF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7672" cy="1947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F4E8B-B0A9-A30E-4B84-8BD3E1753426}"/>
              </a:ext>
            </a:extLst>
          </p:cNvPr>
          <p:cNvSpPr txBox="1"/>
          <p:nvPr/>
        </p:nvSpPr>
        <p:spPr>
          <a:xfrm>
            <a:off x="4128410" y="4422369"/>
            <a:ext cx="3935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Mariam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Baig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Saint Louis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2634417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Second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EFF9C-6AC8-BB43-794A-23033B5E8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4547" cy="1944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F558C9-DA68-C38A-8025-61E72A449AFE}"/>
              </a:ext>
            </a:extLst>
          </p:cNvPr>
          <p:cNvSpPr txBox="1"/>
          <p:nvPr/>
        </p:nvSpPr>
        <p:spPr>
          <a:xfrm>
            <a:off x="4183585" y="4414652"/>
            <a:ext cx="3847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Pramod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Ponna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Arizona Heart Rhythm Center</a:t>
            </a:r>
          </a:p>
        </p:txBody>
      </p:sp>
    </p:spTree>
    <p:extLst>
      <p:ext uri="{BB962C8B-B14F-4D97-AF65-F5344CB8AC3E}">
        <p14:creationId xmlns:p14="http://schemas.microsoft.com/office/powerpoint/2010/main" val="626404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Clinical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First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38DA53-A6EA-6379-CB15-FDECE00C6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7672" cy="1947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FD954-3D0C-5762-C464-9CB326B25626}"/>
              </a:ext>
            </a:extLst>
          </p:cNvPr>
          <p:cNvSpPr txBox="1"/>
          <p:nvPr/>
        </p:nvSpPr>
        <p:spPr>
          <a:xfrm>
            <a:off x="3857157" y="4340572"/>
            <a:ext cx="4848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Zhong-He 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Renmin Hospital of Wuhan University</a:t>
            </a:r>
          </a:p>
        </p:txBody>
      </p:sp>
    </p:spTree>
    <p:extLst>
      <p:ext uri="{BB962C8B-B14F-4D97-AF65-F5344CB8AC3E}">
        <p14:creationId xmlns:p14="http://schemas.microsoft.com/office/powerpoint/2010/main" val="64411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FADB2E-2A68-96B6-8324-159F1AE4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5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2022 Young Investigator Award Competition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BDB2C1-C067-AFD4-944F-1ED62CF1F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65" y="2072109"/>
            <a:ext cx="11146419" cy="3020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45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Young Investor Award competition participants from </a:t>
            </a:r>
            <a:r>
              <a:rPr lang="en-US" u="sng" dirty="0">
                <a:solidFill>
                  <a:srgbClr val="FF0000"/>
                </a:solidFill>
              </a:rPr>
              <a:t>29</a:t>
            </a:r>
            <a:r>
              <a:rPr lang="en-US" dirty="0"/>
              <a:t> institutions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37</a:t>
            </a:r>
            <a:r>
              <a:rPr lang="en-US" dirty="0"/>
              <a:t> basic science and </a:t>
            </a:r>
            <a:r>
              <a:rPr lang="en-US" u="sng" dirty="0">
                <a:solidFill>
                  <a:srgbClr val="FF0000"/>
                </a:solidFill>
              </a:rPr>
              <a:t>8</a:t>
            </a:r>
            <a:r>
              <a:rPr lang="en-US" dirty="0"/>
              <a:t> clinical studies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11</a:t>
            </a:r>
            <a:r>
              <a:rPr lang="en-US" dirty="0"/>
              <a:t> finalist selected for oral presentations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categories: clinical, basic/translational trainee, and basic/translational junior faculty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3</a:t>
            </a:r>
            <a:r>
              <a:rPr lang="en-US" dirty="0"/>
              <a:t> first, </a:t>
            </a:r>
            <a:r>
              <a:rPr lang="en-US" u="sng" dirty="0">
                <a:solidFill>
                  <a:srgbClr val="FF0000"/>
                </a:solidFill>
              </a:rPr>
              <a:t>4</a:t>
            </a:r>
            <a:r>
              <a:rPr lang="en-US" dirty="0"/>
              <a:t> second, </a:t>
            </a:r>
            <a:r>
              <a:rPr lang="en-US" u="sng" dirty="0">
                <a:solidFill>
                  <a:srgbClr val="FF0000"/>
                </a:solidFill>
              </a:rPr>
              <a:t>4</a:t>
            </a:r>
            <a:r>
              <a:rPr lang="en-US" dirty="0"/>
              <a:t> third award winners, and </a:t>
            </a:r>
            <a:r>
              <a:rPr lang="en-US" u="sng" dirty="0">
                <a:solidFill>
                  <a:srgbClr val="FF0000"/>
                </a:solidFill>
              </a:rPr>
              <a:t>10</a:t>
            </a:r>
            <a:r>
              <a:rPr lang="en-US" dirty="0"/>
              <a:t> honorable mentions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A5DF7F-AF4A-9F9D-CC51-966464FA415F}"/>
              </a:ext>
            </a:extLst>
          </p:cNvPr>
          <p:cNvCxnSpPr>
            <a:cxnSpLocks/>
          </p:cNvCxnSpPr>
          <p:nvPr/>
        </p:nvCxnSpPr>
        <p:spPr>
          <a:xfrm>
            <a:off x="868100" y="1207746"/>
            <a:ext cx="8148578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9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479A03-468C-096E-F6FC-E37E4AB4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1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Symposium Organizers and Reviewers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300238-10E6-A5C4-1737-DB1152D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376" y="1242171"/>
            <a:ext cx="10319084" cy="461461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u="sng" dirty="0"/>
              <a:t>Symposium co-chairs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Jiang Chang, ACRE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Hong Chen, CAAC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/>
              <a:t>Xun</a:t>
            </a:r>
            <a:r>
              <a:rPr lang="en-US" sz="2000" dirty="0"/>
              <a:t> Ai, CNAHA</a:t>
            </a:r>
          </a:p>
          <a:p>
            <a:pPr>
              <a:buFont typeface="Wingdings" pitchFamily="2" charset="2"/>
              <a:buChar char="Ø"/>
            </a:pPr>
            <a:r>
              <a:rPr lang="en-US" sz="2000" u="sng" dirty="0"/>
              <a:t>YIA co-Chairs:</a:t>
            </a:r>
            <a:r>
              <a:rPr lang="en-US" sz="2000" dirty="0"/>
              <a:t> Zhao Wang, </a:t>
            </a:r>
            <a:r>
              <a:rPr lang="en-US" sz="2000" dirty="0" err="1"/>
              <a:t>Hanrui</a:t>
            </a:r>
            <a:r>
              <a:rPr lang="en-US" sz="2000" dirty="0"/>
              <a:t> Zhang &amp; Lai-</a:t>
            </a:r>
            <a:r>
              <a:rPr lang="en-US" sz="2000" dirty="0" err="1"/>
              <a:t>hua</a:t>
            </a:r>
            <a:r>
              <a:rPr lang="en-US" sz="2000" dirty="0"/>
              <a:t> </a:t>
            </a:r>
            <a:r>
              <a:rPr lang="en-US" sz="2000" dirty="0" err="1"/>
              <a:t>Xie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u="sng" dirty="0"/>
              <a:t> Members:</a:t>
            </a:r>
            <a:r>
              <a:rPr lang="en-US" sz="2000" dirty="0"/>
              <a:t> Yun Fang, PhD; </a:t>
            </a:r>
            <a:r>
              <a:rPr lang="en-US" sz="2000" dirty="0" err="1"/>
              <a:t>Jidong</a:t>
            </a:r>
            <a:r>
              <a:rPr lang="en-US" sz="2000" dirty="0"/>
              <a:t> Fu, MD, PhD; Li Qian, PhD; </a:t>
            </a:r>
            <a:r>
              <a:rPr lang="en-US" sz="2000" dirty="0" err="1"/>
              <a:t>Huabo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, PhD; </a:t>
            </a:r>
            <a:r>
              <a:rPr lang="en-US" sz="2000" dirty="0" err="1"/>
              <a:t>Xuejun</a:t>
            </a:r>
            <a:r>
              <a:rPr lang="en-US" sz="2000" dirty="0"/>
              <a:t> XJ Wang, MD, PhD; Zhao Wang, PhD; </a:t>
            </a:r>
            <a:r>
              <a:rPr lang="en-US" sz="2000" dirty="0" err="1"/>
              <a:t>Rongxue</a:t>
            </a:r>
            <a:r>
              <a:rPr lang="en-US" sz="2000" dirty="0"/>
              <a:t> Rosie Wu, MD, PhD; Yang Kevin Xiang, PhD; Lai-</a:t>
            </a:r>
            <a:r>
              <a:rPr lang="en-US" sz="2000" dirty="0" err="1"/>
              <a:t>hua</a:t>
            </a:r>
            <a:r>
              <a:rPr lang="en-US" sz="2000" dirty="0"/>
              <a:t> </a:t>
            </a:r>
            <a:r>
              <a:rPr lang="en-US" sz="2000" dirty="0" err="1"/>
              <a:t>Xie</a:t>
            </a:r>
            <a:r>
              <a:rPr lang="en-US" sz="2000" dirty="0"/>
              <a:t>, PhD; </a:t>
            </a:r>
            <a:r>
              <a:rPr lang="en-US" sz="2000" dirty="0" err="1"/>
              <a:t>Hanrui</a:t>
            </a:r>
            <a:r>
              <a:rPr lang="en-US" sz="2000" dirty="0"/>
              <a:t> Zhang, MB, PhD; </a:t>
            </a:r>
            <a:r>
              <a:rPr lang="en-US" sz="2000" dirty="0" err="1"/>
              <a:t>Changcheng</a:t>
            </a:r>
            <a:r>
              <a:rPr lang="en-US" sz="2000" dirty="0"/>
              <a:t> Zhou, PhD; Hua Zhu, PhD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u="sng" dirty="0"/>
              <a:t>Abstract reviewers:</a:t>
            </a:r>
            <a:r>
              <a:rPr lang="en-US" sz="2000" dirty="0"/>
              <a:t> </a:t>
            </a:r>
            <a:r>
              <a:rPr lang="en-US" sz="2000" dirty="0" err="1"/>
              <a:t>Zhaokang</a:t>
            </a:r>
            <a:r>
              <a:rPr lang="en-US" sz="2000" dirty="0"/>
              <a:t> Cheng, PhD; Mei-Zhen Cui, PhD; </a:t>
            </a:r>
            <a:r>
              <a:rPr lang="en-US" sz="2000" dirty="0" err="1"/>
              <a:t>Hongsheng</a:t>
            </a:r>
            <a:r>
              <a:rPr lang="en-US" sz="2000" dirty="0"/>
              <a:t> Guo, MD; Yi Hong, PhD; Jian Shan, MD; Dan Amanda Tong, MD, PhD; </a:t>
            </a:r>
            <a:r>
              <a:rPr lang="en-US" sz="2000" dirty="0" err="1"/>
              <a:t>Huaizhu</a:t>
            </a:r>
            <a:r>
              <a:rPr lang="en-US" sz="2000" dirty="0"/>
              <a:t> Wu, MD; Feng </a:t>
            </a:r>
            <a:r>
              <a:rPr lang="en-US" sz="2000" dirty="0" err="1"/>
              <a:t>Xie</a:t>
            </a:r>
            <a:r>
              <a:rPr lang="en-US" sz="2000" dirty="0"/>
              <a:t>, MD; </a:t>
            </a:r>
            <a:r>
              <a:rPr lang="en-US" sz="2000" dirty="0" err="1"/>
              <a:t>Haodong</a:t>
            </a:r>
            <a:r>
              <a:rPr lang="en-US" sz="2000" dirty="0"/>
              <a:t> Xu, MD, PhD; </a:t>
            </a:r>
            <a:r>
              <a:rPr lang="en-US" sz="2000" dirty="0" err="1"/>
              <a:t>Mingtao</a:t>
            </a:r>
            <a:r>
              <a:rPr lang="en-US" sz="2000" dirty="0"/>
              <a:t> Zhao, DVM, PhD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u="sng" dirty="0"/>
              <a:t>Final judges:</a:t>
            </a:r>
            <a:r>
              <a:rPr lang="en-US" sz="2000" dirty="0"/>
              <a:t> Dali Fan, MD, PhD; </a:t>
            </a:r>
            <a:r>
              <a:rPr lang="en-US" sz="2000" dirty="0" err="1"/>
              <a:t>Jidong</a:t>
            </a:r>
            <a:r>
              <a:rPr lang="en-US" sz="2000" dirty="0"/>
              <a:t> Fu, MD, PhD; </a:t>
            </a:r>
            <a:r>
              <a:rPr lang="en-US" sz="2000" dirty="0" err="1"/>
              <a:t>Xinge</a:t>
            </a:r>
            <a:r>
              <a:rPr lang="en-US" sz="2000" dirty="0"/>
              <a:t> Hu, MD, PhD; </a:t>
            </a:r>
            <a:r>
              <a:rPr lang="en-US" sz="2000" dirty="0" err="1"/>
              <a:t>Qiangrong</a:t>
            </a:r>
            <a:r>
              <a:rPr lang="en-US" sz="2000" dirty="0"/>
              <a:t> Liang, MD, PhD; Li Qian, PhD; </a:t>
            </a:r>
            <a:r>
              <a:rPr lang="en-US" sz="2000" dirty="0" err="1"/>
              <a:t>Hanjun</a:t>
            </a:r>
            <a:r>
              <a:rPr lang="en-US" sz="2000" dirty="0"/>
              <a:t> Wang, MD; Jun Yu, MD; </a:t>
            </a:r>
            <a:r>
              <a:rPr lang="en-US" sz="2000" dirty="0" err="1"/>
              <a:t>Hanrui</a:t>
            </a:r>
            <a:r>
              <a:rPr lang="en-US" sz="2000" dirty="0"/>
              <a:t> Zhang, MB, PhD; </a:t>
            </a:r>
            <a:r>
              <a:rPr lang="en-US" sz="2000" dirty="0" err="1"/>
              <a:t>Haoyi</a:t>
            </a:r>
            <a:r>
              <a:rPr lang="en-US" sz="2000" dirty="0"/>
              <a:t> Zheng, MD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207C49-E776-BE28-6C13-8F8CDEF210ED}"/>
              </a:ext>
            </a:extLst>
          </p:cNvPr>
          <p:cNvCxnSpPr>
            <a:cxnSpLocks/>
          </p:cNvCxnSpPr>
          <p:nvPr/>
        </p:nvCxnSpPr>
        <p:spPr>
          <a:xfrm>
            <a:off x="914400" y="802632"/>
            <a:ext cx="6944811" cy="0"/>
          </a:xfrm>
          <a:prstGeom prst="line">
            <a:avLst/>
          </a:prstGeom>
          <a:ln w="38100">
            <a:solidFill>
              <a:srgbClr val="C0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9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Trainee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Honorable Mention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5F231-AEEA-143D-4EE7-FC0DDAE0F513}"/>
              </a:ext>
            </a:extLst>
          </p:cNvPr>
          <p:cNvSpPr txBox="1"/>
          <p:nvPr/>
        </p:nvSpPr>
        <p:spPr>
          <a:xfrm>
            <a:off x="318085" y="4444678"/>
            <a:ext cx="344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Beibei Wang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Boston Children’s Hospital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1D68C-7959-A67F-CD0C-D41A6B7F1983}"/>
              </a:ext>
            </a:extLst>
          </p:cNvPr>
          <p:cNvSpPr txBox="1"/>
          <p:nvPr/>
        </p:nvSpPr>
        <p:spPr>
          <a:xfrm>
            <a:off x="4308402" y="4446759"/>
            <a:ext cx="2501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Mingjie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Zheng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Texas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Health at Houston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7AB9-56E8-8761-3201-31D51253DBB8}"/>
              </a:ext>
            </a:extLst>
          </p:cNvPr>
          <p:cNvSpPr txBox="1"/>
          <p:nvPr/>
        </p:nvSpPr>
        <p:spPr>
          <a:xfrm>
            <a:off x="8162571" y="4444217"/>
            <a:ext cx="3408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Yunpeng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Second Hospital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Tianjin Medical University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job Vector Art Stock Images | Depositphotos">
            <a:extLst>
              <a:ext uri="{FF2B5EF4-FFF2-40B4-BE49-F238E27FC236}">
                <a16:creationId xmlns:a16="http://schemas.microsoft.com/office/drawing/2014/main" id="{2389E9DF-A938-18DB-F7FF-FED5AFBE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020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3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Trainee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Third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5F231-AEEA-143D-4EE7-FC0DDAE0F513}"/>
              </a:ext>
            </a:extLst>
          </p:cNvPr>
          <p:cNvSpPr txBox="1"/>
          <p:nvPr/>
        </p:nvSpPr>
        <p:spPr>
          <a:xfrm>
            <a:off x="1158868" y="4131700"/>
            <a:ext cx="4838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Fujie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Zhao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Alabama at Birmingham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1D68C-7959-A67F-CD0C-D41A6B7F1983}"/>
              </a:ext>
            </a:extLst>
          </p:cNvPr>
          <p:cNvSpPr txBox="1"/>
          <p:nvPr/>
        </p:nvSpPr>
        <p:spPr>
          <a:xfrm>
            <a:off x="7305894" y="4131700"/>
            <a:ext cx="3104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Lingyue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Shanghai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Renji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Hospital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CA87-2A46-6457-6F45-D81063FF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7672" cy="19476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ECA1E2-D714-9446-DB5D-4936D4ED0C91}"/>
              </a:ext>
            </a:extLst>
          </p:cNvPr>
          <p:cNvSpPr txBox="1"/>
          <p:nvPr/>
        </p:nvSpPr>
        <p:spPr>
          <a:xfrm>
            <a:off x="3775761" y="4962697"/>
            <a:ext cx="48382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Yong Sun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Alabama at Birmingham</a:t>
            </a:r>
          </a:p>
        </p:txBody>
      </p:sp>
    </p:spTree>
    <p:extLst>
      <p:ext uri="{BB962C8B-B14F-4D97-AF65-F5344CB8AC3E}">
        <p14:creationId xmlns:p14="http://schemas.microsoft.com/office/powerpoint/2010/main" val="2626689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Trainee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Second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7F4E8B-B0A9-A30E-4B84-8BD3E1753426}"/>
              </a:ext>
            </a:extLst>
          </p:cNvPr>
          <p:cNvSpPr txBox="1"/>
          <p:nvPr/>
        </p:nvSpPr>
        <p:spPr>
          <a:xfrm>
            <a:off x="1792154" y="5048030"/>
            <a:ext cx="3506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Liuqing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South Dakota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CFCA03-0CFD-0B5F-9875-4A4E638C8DAD}"/>
              </a:ext>
            </a:extLst>
          </p:cNvPr>
          <p:cNvSpPr txBox="1"/>
          <p:nvPr/>
        </p:nvSpPr>
        <p:spPr>
          <a:xfrm>
            <a:off x="5987789" y="5003335"/>
            <a:ext cx="4776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Kwong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Cheng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Chinese University of Hong Kong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D7AED8-56AB-43DC-B141-45AB9ECA3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4547" cy="19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Trainee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First Place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234C3-A96E-74C7-B2FD-7928F1E6500E}"/>
              </a:ext>
            </a:extLst>
          </p:cNvPr>
          <p:cNvSpPr txBox="1"/>
          <p:nvPr/>
        </p:nvSpPr>
        <p:spPr>
          <a:xfrm>
            <a:off x="4852948" y="4889004"/>
            <a:ext cx="27761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 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Arizona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59ECC-4B1F-DC2F-02FB-9520C366B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7672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r>
              <a:rPr lang="en-US" sz="4400" dirty="0">
                <a:solidFill>
                  <a:srgbClr val="FF0000"/>
                </a:solidFill>
              </a:rPr>
              <a:t>Young Investigator Award</a:t>
            </a:r>
          </a:p>
          <a:p>
            <a:r>
              <a:rPr lang="en-US" sz="3200" dirty="0">
                <a:solidFill>
                  <a:prstClr val="black"/>
                </a:solidFill>
              </a:rPr>
              <a:t>Basic/Translational - </a:t>
            </a:r>
            <a:r>
              <a:rPr lang="en-US" sz="3200" dirty="0"/>
              <a:t>Junior Faculty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Honorable Mention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5F231-AEEA-143D-4EE7-FC0DDAE0F513}"/>
              </a:ext>
            </a:extLst>
          </p:cNvPr>
          <p:cNvSpPr txBox="1"/>
          <p:nvPr/>
        </p:nvSpPr>
        <p:spPr>
          <a:xfrm>
            <a:off x="779778" y="4479402"/>
            <a:ext cx="2517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Kunzhe</a:t>
            </a:r>
            <a:r>
              <a:rPr lang="en-US" sz="2400" b="1" i="1" dirty="0"/>
              <a:t> Dong</a:t>
            </a:r>
          </a:p>
          <a:p>
            <a:pPr algn="ctr"/>
            <a:r>
              <a:rPr lang="en-US" sz="2400" dirty="0"/>
              <a:t>Augusta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1D68C-7959-A67F-CD0C-D41A6B7F1983}"/>
              </a:ext>
            </a:extLst>
          </p:cNvPr>
          <p:cNvSpPr txBox="1"/>
          <p:nvPr/>
        </p:nvSpPr>
        <p:spPr>
          <a:xfrm>
            <a:off x="3987352" y="4481483"/>
            <a:ext cx="3143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Chaoshan</a:t>
            </a:r>
            <a:r>
              <a:rPr lang="en-US" sz="2400" b="1" i="1" dirty="0"/>
              <a:t> Han</a:t>
            </a:r>
          </a:p>
          <a:p>
            <a:pPr algn="ctr"/>
            <a:r>
              <a:rPr lang="en-US" sz="2400" dirty="0"/>
              <a:t>Southern University of</a:t>
            </a:r>
          </a:p>
          <a:p>
            <a:pPr algn="ctr"/>
            <a:r>
              <a:rPr lang="en-US" sz="2400" dirty="0"/>
              <a:t>Science and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7AB9-56E8-8761-3201-31D51253DBB8}"/>
              </a:ext>
            </a:extLst>
          </p:cNvPr>
          <p:cNvSpPr txBox="1"/>
          <p:nvPr/>
        </p:nvSpPr>
        <p:spPr>
          <a:xfrm>
            <a:off x="7713023" y="4478941"/>
            <a:ext cx="4307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err="1"/>
              <a:t>Yichen</a:t>
            </a:r>
            <a:r>
              <a:rPr lang="en-US" sz="2400" b="1" i="1" dirty="0"/>
              <a:t> Ding</a:t>
            </a:r>
          </a:p>
          <a:p>
            <a:pPr algn="ctr"/>
            <a:r>
              <a:rPr lang="en-US" sz="2400" dirty="0"/>
              <a:t>University of Texas at Dallas</a:t>
            </a:r>
          </a:p>
          <a:p>
            <a:pPr algn="ctr"/>
            <a:r>
              <a:rPr lang="en-US" sz="2400" dirty="0"/>
              <a:t>University of Texas Southwestern</a:t>
            </a:r>
          </a:p>
          <a:p>
            <a:pPr algn="ctr"/>
            <a:r>
              <a:rPr lang="en-US" sz="2400" dirty="0"/>
              <a:t>Medical Center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d job Vector Art Stock Images | Depositphotos">
            <a:extLst>
              <a:ext uri="{FF2B5EF4-FFF2-40B4-BE49-F238E27FC236}">
                <a16:creationId xmlns:a16="http://schemas.microsoft.com/office/drawing/2014/main" id="{2389E9DF-A938-18DB-F7FF-FED5AFBE4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0200" cy="194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9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Academy of Cardiovascular Research Excellence">
            <a:extLst>
              <a:ext uri="{FF2B5EF4-FFF2-40B4-BE49-F238E27FC236}">
                <a16:creationId xmlns:a16="http://schemas.microsoft.com/office/drawing/2014/main" id="{A7C7DD5E-404B-36A6-1F7A-2489948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r="80411"/>
          <a:stretch/>
        </p:blipFill>
        <p:spPr bwMode="auto">
          <a:xfrm>
            <a:off x="3964529" y="377762"/>
            <a:ext cx="142113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9A97C-F53C-76F6-C0A2-BB95F44E8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" t="8133" r="72331"/>
          <a:stretch/>
        </p:blipFill>
        <p:spPr>
          <a:xfrm>
            <a:off x="6808558" y="384046"/>
            <a:ext cx="1375767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783F0-9D9B-7725-530C-C0362E36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19" t="11192" r="-101"/>
          <a:stretch/>
        </p:blipFill>
        <p:spPr>
          <a:xfrm>
            <a:off x="5407186" y="377761"/>
            <a:ext cx="1379848" cy="1371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4349E8-DCC7-256F-C52F-4285958FFD66}"/>
              </a:ext>
            </a:extLst>
          </p:cNvPr>
          <p:cNvCxnSpPr>
            <a:cxnSpLocks/>
          </p:cNvCxnSpPr>
          <p:nvPr/>
        </p:nvCxnSpPr>
        <p:spPr>
          <a:xfrm>
            <a:off x="2178050" y="1976378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D12B32-53C2-E906-D653-5E50A00E29D3}"/>
              </a:ext>
            </a:extLst>
          </p:cNvPr>
          <p:cNvCxnSpPr>
            <a:cxnSpLocks/>
          </p:cNvCxnSpPr>
          <p:nvPr/>
        </p:nvCxnSpPr>
        <p:spPr>
          <a:xfrm>
            <a:off x="1016000" y="2150000"/>
            <a:ext cx="10160000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6D5CAC-7E99-5744-43CA-E2BE1057BB6A}"/>
              </a:ext>
            </a:extLst>
          </p:cNvPr>
          <p:cNvCxnSpPr>
            <a:cxnSpLocks/>
          </p:cNvCxnSpPr>
          <p:nvPr/>
        </p:nvCxnSpPr>
        <p:spPr>
          <a:xfrm flipH="1">
            <a:off x="2178050" y="2323619"/>
            <a:ext cx="78359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F4BD56-8B88-7E81-1729-1143FAEFFB97}"/>
              </a:ext>
            </a:extLst>
          </p:cNvPr>
          <p:cNvSpPr txBox="1"/>
          <p:nvPr/>
        </p:nvSpPr>
        <p:spPr>
          <a:xfrm>
            <a:off x="2536148" y="2454933"/>
            <a:ext cx="714285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latin typeface="Bodoni MT" panose="020F0502020204030204" pitchFamily="34" charset="0"/>
                <a:ea typeface="SimSun" panose="02010600030101010101" pitchFamily="2" charset="-122"/>
                <a:cs typeface="Bodoni MT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Young Investigator Award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Basic/Translational - Junior Faculty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doni MT" panose="020F0502020204030204" pitchFamily="34" charset="0"/>
                <a:ea typeface="SimSun" panose="02010600030101010101" pitchFamily="2" charset="-122"/>
              </a:rPr>
              <a:t>Second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5F231-AEEA-143D-4EE7-FC0DDAE0F513}"/>
              </a:ext>
            </a:extLst>
          </p:cNvPr>
          <p:cNvSpPr txBox="1"/>
          <p:nvPr/>
        </p:nvSpPr>
        <p:spPr>
          <a:xfrm>
            <a:off x="4313986" y="4583113"/>
            <a:ext cx="334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Zhentao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Zhang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Ohio State University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4FE14-35D9-9DA6-98CB-24BDEF3A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11" y="0"/>
            <a:ext cx="3073289" cy="2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EFF9C-6AC8-BB43-794A-23033B5E8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4547" cy="194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1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556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Bodoni MT</vt:lpstr>
      <vt:lpstr>Calibri</vt:lpstr>
      <vt:lpstr>Calibri Light</vt:lpstr>
      <vt:lpstr>Wingdings</vt:lpstr>
      <vt:lpstr>Office Theme</vt:lpstr>
      <vt:lpstr>PowerPoint Presentation</vt:lpstr>
      <vt:lpstr>2022 Young Investigator Award Competition</vt:lpstr>
      <vt:lpstr>Symposium Organizers and Reviewers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Zhao Wang</dc:creator>
  <cp:lastModifiedBy>Yang Kevin Xiang</cp:lastModifiedBy>
  <cp:revision>36</cp:revision>
  <dcterms:created xsi:type="dcterms:W3CDTF">2022-11-19T16:08:19Z</dcterms:created>
  <dcterms:modified xsi:type="dcterms:W3CDTF">2022-11-20T03:30:00Z</dcterms:modified>
</cp:coreProperties>
</file>